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c1667b0b1034d90" /><Relationship Type="http://schemas.openxmlformats.org/officeDocument/2006/relationships/extended-properties" Target="/docProps/app.xml" Id="R3a516bb981c24718" /><Relationship Type="http://schemas.openxmlformats.org/officeDocument/2006/relationships/officeDocument" Target="/ppt/presentation.xml" Id="Rde09849de4844701" /></Relationships>
</file>

<file path=ppt/presentation.xml><?xml version="1.0" encoding="utf-8"?>
<p:presentation xmlns:p="http://schemas.openxmlformats.org/presentationml/2006/main">
  <p:sldMasterIdLst>
    <p:sldMasterId xmlns:r="http://schemas.openxmlformats.org/officeDocument/2006/relationships" id="2147483648" r:id="Rfa8bf1bc9f2d44ba"/>
  </p:sldMasterIdLst>
  <p:notesMasterIdLst>
    <p:notesMasterId xmlns:r="http://schemas.openxmlformats.org/officeDocument/2006/relationships" r:id="R84e9b1ca3f56499e"/>
  </p:notesMasterIdLst>
  <p:sldIdLst>
    <p:sldId xmlns:r="http://schemas.openxmlformats.org/officeDocument/2006/relationships" id="256" r:id="R68d5a10469784569"/>
    <p:sldId xmlns:r="http://schemas.openxmlformats.org/officeDocument/2006/relationships" id="257" r:id="R1716ae90ba1442e2"/>
    <p:sldId xmlns:r="http://schemas.openxmlformats.org/officeDocument/2006/relationships" id="258" r:id="R1f1bf8d0f8864e90"/>
    <p:sldId xmlns:r="http://schemas.openxmlformats.org/officeDocument/2006/relationships" id="259" r:id="R40bd7d45bb074bf6"/>
    <p:sldId xmlns:r="http://schemas.openxmlformats.org/officeDocument/2006/relationships" id="260" r:id="Rc08ad6efff674334"/>
    <p:sldId xmlns:r="http://schemas.openxmlformats.org/officeDocument/2006/relationships" id="261" r:id="R521c02a524824992"/>
    <p:sldId xmlns:r="http://schemas.openxmlformats.org/officeDocument/2006/relationships" id="262" r:id="R0e46e274cac74878"/>
    <p:sldId xmlns:r="http://schemas.openxmlformats.org/officeDocument/2006/relationships" id="263" r:id="R7d3ecea683a44605"/>
    <p:sldId xmlns:r="http://schemas.openxmlformats.org/officeDocument/2006/relationships" id="264" r:id="R6b2923603a64447c"/>
    <p:sldId xmlns:r="http://schemas.openxmlformats.org/officeDocument/2006/relationships" id="265" r:id="R3c2c7fdd951346bf"/>
    <p:sldId xmlns:r="http://schemas.openxmlformats.org/officeDocument/2006/relationships" id="266" r:id="R7cf32c487de546c5"/>
    <p:sldId xmlns:r="http://schemas.openxmlformats.org/officeDocument/2006/relationships" id="267" r:id="R0612e48ebbfe405c"/>
    <p:sldId xmlns:r="http://schemas.openxmlformats.org/officeDocument/2006/relationships" id="268" r:id="Rb358f82cd6634cca"/>
    <p:sldId xmlns:r="http://schemas.openxmlformats.org/officeDocument/2006/relationships" id="269" r:id="Rd58f01e253034b80"/>
    <p:sldId xmlns:r="http://schemas.openxmlformats.org/officeDocument/2006/relationships" id="270" r:id="R0090cfde6d554894"/>
    <p:sldId xmlns:r="http://schemas.openxmlformats.org/officeDocument/2006/relationships" id="271" r:id="R45e32c717bd64bb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c24b8e429d4a90" /><Relationship Type="http://schemas.openxmlformats.org/officeDocument/2006/relationships/slideMaster" Target="/ppt/slideMasters/slideMaster1.xml" Id="Rfa8bf1bc9f2d44ba" /><Relationship Type="http://schemas.openxmlformats.org/officeDocument/2006/relationships/notesMaster" Target="/ppt/notesMasters/notesMaster1.xml" Id="R84e9b1ca3f56499e" /><Relationship Type="http://schemas.openxmlformats.org/officeDocument/2006/relationships/presProps" Target="/ppt/presProps.xml" Id="Rdba00a1e7f084ee3" /><Relationship Type="http://schemas.openxmlformats.org/officeDocument/2006/relationships/tableStyles" Target="/ppt/tableStyles.xml" Id="R70ee95cec75b40cf" /><Relationship Type="http://schemas.openxmlformats.org/officeDocument/2006/relationships/slide" Target="/ppt/slides/slide1.xml" Id="R68d5a10469784569" /><Relationship Type="http://schemas.openxmlformats.org/officeDocument/2006/relationships/slide" Target="/ppt/slides/slide2.xml" Id="R1716ae90ba1442e2" /><Relationship Type="http://schemas.openxmlformats.org/officeDocument/2006/relationships/slide" Target="/ppt/slides/slide3.xml" Id="R1f1bf8d0f8864e90" /><Relationship Type="http://schemas.openxmlformats.org/officeDocument/2006/relationships/slide" Target="/ppt/slides/slide4.xml" Id="R40bd7d45bb074bf6" /><Relationship Type="http://schemas.openxmlformats.org/officeDocument/2006/relationships/slide" Target="/ppt/slides/slide5.xml" Id="Rc08ad6efff674334" /><Relationship Type="http://schemas.openxmlformats.org/officeDocument/2006/relationships/slide" Target="/ppt/slides/slide6.xml" Id="R521c02a524824992" /><Relationship Type="http://schemas.openxmlformats.org/officeDocument/2006/relationships/slide" Target="/ppt/slides/slide7.xml" Id="R0e46e274cac74878" /><Relationship Type="http://schemas.openxmlformats.org/officeDocument/2006/relationships/slide" Target="/ppt/slides/slide8.xml" Id="R7d3ecea683a44605" /><Relationship Type="http://schemas.openxmlformats.org/officeDocument/2006/relationships/slide" Target="/ppt/slides/slide9.xml" Id="R6b2923603a64447c" /><Relationship Type="http://schemas.openxmlformats.org/officeDocument/2006/relationships/slide" Target="/ppt/slides/slide10.xml" Id="R3c2c7fdd951346bf" /><Relationship Type="http://schemas.openxmlformats.org/officeDocument/2006/relationships/slide" Target="/ppt/slides/slide11.xml" Id="R7cf32c487de546c5" /><Relationship Type="http://schemas.openxmlformats.org/officeDocument/2006/relationships/slide" Target="/ppt/slides/slide12.xml" Id="R0612e48ebbfe405c" /><Relationship Type="http://schemas.openxmlformats.org/officeDocument/2006/relationships/slide" Target="/ppt/slides/slide13.xml" Id="Rb358f82cd6634cca" /><Relationship Type="http://schemas.openxmlformats.org/officeDocument/2006/relationships/slide" Target="/ppt/slides/slide14.xml" Id="Rd58f01e253034b80" /><Relationship Type="http://schemas.openxmlformats.org/officeDocument/2006/relationships/slide" Target="/ppt/slides/slide15.xml" Id="R0090cfde6d554894" /><Relationship Type="http://schemas.openxmlformats.org/officeDocument/2006/relationships/slide" Target="/ppt/slides/slide16.xml" Id="R45e32c717bd64bb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aa45ae7f089414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5320b0c944645af" /><Relationship Type="http://schemas.openxmlformats.org/officeDocument/2006/relationships/notesMaster" Target="/ppt/notesMasters/notesMaster1.xml" Id="Rbfd7c0da91574e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6ef6b89d0b484610" /><Relationship Type="http://schemas.openxmlformats.org/officeDocument/2006/relationships/notesMaster" Target="/ppt/notesMasters/notesMaster1.xml" Id="Re048a72cc35942d8"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fd21f292e84f8f" /><Relationship Type="http://schemas.openxmlformats.org/officeDocument/2006/relationships/notesMaster" Target="/ppt/notesMasters/notesMaster1.xml" Id="R8677d806dd06492e" /></Relationships>
</file>

<file path=ppt/notesSlides/_rels/notesSlide4.xml.rels>&#65279;<?xml version="1.0" encoding="utf-8"?><Relationships xmlns="http://schemas.openxmlformats.org/package/2006/relationships"><Relationship Type="http://schemas.openxmlformats.org/officeDocument/2006/relationships/slide" Target="/ppt/slides/slide4.xml" Id="Ref18af29b60e4fb1" /><Relationship Type="http://schemas.openxmlformats.org/officeDocument/2006/relationships/notesMaster" Target="/ppt/notesMasters/notesMaster1.xml" Id="R6d645bf15b1944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b3b884a084a4e0d" /><Relationship Type="http://schemas.openxmlformats.org/officeDocument/2006/relationships/notesMaster" Target="/ppt/notesMasters/notesMaster1.xml" Id="Rd6e9449ea475426c"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25e7781d8b46d0" /><Relationship Type="http://schemas.openxmlformats.org/officeDocument/2006/relationships/notesMaster" Target="/ppt/notesMasters/notesMaster1.xml" Id="R42c21b9f83bd40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bb0e3348fa7042cf" /><Relationship Type="http://schemas.openxmlformats.org/officeDocument/2006/relationships/notesMaster" Target="/ppt/notesMasters/notesMaster1.xml" Id="Red7b0b7a117f493f" /></Relationships>
</file>

<file path=ppt/notesSlides/_rels/notesSlide8.xml.rels>&#65279;<?xml version="1.0" encoding="utf-8"?><Relationships xmlns="http://schemas.openxmlformats.org/package/2006/relationships"><Relationship Type="http://schemas.openxmlformats.org/officeDocument/2006/relationships/slide" Target="/ppt/slides/slide8.xml" Id="Rf4f5ec8cc0b947e8" /><Relationship Type="http://schemas.openxmlformats.org/officeDocument/2006/relationships/notesMaster" Target="/ppt/notesMasters/notesMaster1.xml" Id="R6b6a861af6584442"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97f3a9bac24dbc" /><Relationship Type="http://schemas.openxmlformats.org/officeDocument/2006/relationships/notesMaster" Target="/ppt/notesMasters/notesMaster1.xml" Id="Rb3eae63b90e84f9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6764eedd265401b" /><Relationship Type="http://schemas.openxmlformats.org/officeDocument/2006/relationships/notesMaster" Target="/ppt/notesMasters/notesMaster1.xml" Id="Rd3c66d15f1964b4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a2f9525a4284757" /><Relationship Type="http://schemas.openxmlformats.org/officeDocument/2006/relationships/notesMaster" Target="/ppt/notesMasters/notesMaster1.xml" Id="R44cf24a8ffa2424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5a4098b52484b53" /><Relationship Type="http://schemas.openxmlformats.org/officeDocument/2006/relationships/notesMaster" Target="/ppt/notesMasters/notesMaster1.xml" Id="Rfb8a62dae2e1454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0228434a0e8436a" /><Relationship Type="http://schemas.openxmlformats.org/officeDocument/2006/relationships/notesMaster" Target="/ppt/notesMasters/notesMaster1.xml" Id="R63b052e56ae8481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7ddba7a318d4b84" /><Relationship Type="http://schemas.openxmlformats.org/officeDocument/2006/relationships/notesMaster" Target="/ppt/notesMasters/notesMaster1.xml" Id="R563546a5c52142d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9c957ab6a2f4caf" /><Relationship Type="http://schemas.openxmlformats.org/officeDocument/2006/relationships/notesMaster" Target="/ppt/notesMasters/notesMaster1.xml" Id="R56c24acd397e42f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bc2fc8de6864200" /><Relationship Type="http://schemas.openxmlformats.org/officeDocument/2006/relationships/notesMaster" Target="/ppt/notesMasters/notesMaster1.xml" Id="R461020d5ec534e4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This Canadian awareness session focuses on adult workplace emergencies and single-dose nasal naloxone. It does not provide first aid certification or establish compliance with workplace training requirements. Allow 15 minutes for instruction, 5 for practice and 5 for review. Before delivery, confirm local emergency procedures and the exact kit instructions. Prepare a trainer device, gloves and the workplace emergency plan. Never use live medication for practice.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that participants can choose to observe the practice. No one needs to disclose personal experience or medication use. Have a qualified first aid instructor lead any hands-on CPR or rescue-breathing practice. This deck alone does not teach or assess CPR competence.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Examples include morphine, oxycodone and fentanyl. Avoid assumptions about a person based on appearance or job. Opioid poisoning is another term for opioid overdose. Ask learners to focus on observable signs rather than guessing what someone took.</a:t>
            </a:r>
          </a:p>
          <a:p xmlns:a="http://schemas.openxmlformats.org/drawingml/2006/main">
            <a:r>
              <a:t/>
            </a:r>
          </a:p>
          <a:p xmlns:a="http://schemas.openxmlformats.org/drawingml/2006/main">
            <a:r>
              <a:t>Sources:</a:t>
            </a:r>
          </a:p>
          <a:p xmlns:a="http://schemas.openxmlformats.org/drawingml/2006/main">
            <a:r>
              <a:t>https://www.ccohs.ca/oshanswers/hsprograms/opiods.html</a:t>
            </a:r>
          </a:p>
          <a:p xmlns:a="http://schemas.openxmlformats.org/drawingml/2006/main">
            <a:r>
              <a:t>https://www.canada.ca/en/health-canada/services/opioids/overdose.html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Tap the shoulders and speak loudly. Check responsiveness and breathing promptly. Tiny pupils and clammy skin are additional clues, but do not wait for every sign. If an opioid overdose is possible, give naloxone even when the cause is uncertain. Call 911.</a:t>
            </a:r>
          </a:p>
          <a:p xmlns:a="http://schemas.openxmlformats.org/drawingml/2006/main">
            <a:r>
              <a:t/>
            </a:r>
          </a:p>
          <a:p xmlns:a="http://schemas.openxmlformats.org/drawingml/2006/main">
            <a:r>
              <a:t>Sources:</a:t>
            </a:r>
          </a:p>
          <a:p xmlns:a="http://schemas.openxmlformats.org/drawingml/2006/main">
            <a:r>
              <a:t>https://www.canada.ca/en/health-canada/services/opioids/overdose.html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[object Object]</a:t>
            </a:r>
          </a:p>
          <a:p xmlns:a="http://schemas.openxmlformats.org/drawingml/2006/main">
            <a:r>
              <a:t/>
            </a:r>
          </a:p>
          <a:p xmlns:a="http://schemas.openxmlformats.org/drawingml/2006/main">
            <a:r>
              <a:t>WARN: Once emergency services take over, call peers to warn them about suspected bad or strong dope. Do not delay calling 911, breathing support, naloxone or staying with the person. Share the safety concern without identifying the person. Describe unverified information as suspected. Appearance alone cannot show drug strength or safety.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away from needles and unknown powders. Use gloves if available without delaying care. Assign specific people: one caller, one kit/AED runner and one person to guide paramedics. If alone, use speakerphone and follow dispatcher instructions. Internal reporting must not delay the emergency call.</a:t>
            </a:r>
          </a:p>
          <a:p xmlns:a="http://schemas.openxmlformats.org/drawingml/2006/main">
            <a:r>
              <a:t/>
            </a:r>
          </a:p>
          <a:p xmlns:a="http://schemas.openxmlformats.org/drawingml/2006/main">
            <a:r>
              <a:t>Sources:</a:t>
            </a:r>
          </a:p>
          <a:p xmlns:a="http://schemas.openxmlformats.org/drawingml/2006/main">
            <a:r>
              <a:t>https://www.ccohs.ca/oshanswers/hsprograms/firstaid/firstaid_naloxone.html</a:t>
            </a:r>
          </a:p>
          <a:p xmlns:a="http://schemas.openxmlformats.org/drawingml/2006/main">
            <a:r>
              <a:t>https://www.redcross.ca/blog/2022/6/how-to-recognize-the-signs-of-opioid-poisoning-and-how-you-can-help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with the exact trainer used at this workplace. Hold the device with your thumb on the plunger and fingers supporting the nozzle. Avoid pressing until it is in the nostril. Follow the product instructions. This slide describes single-dose nasal spray, not injectable naloxone. Refer injectable users to appropriate product-specific instruction. Source video can be shown during teaching.</a:t>
            </a:r>
          </a:p>
          <a:p xmlns:a="http://schemas.openxmlformats.org/drawingml/2006/main">
            <a:r>
              <a:t/>
            </a:r>
          </a:p>
          <a:p xmlns:a="http://schemas.openxmlformats.org/drawingml/2006/main">
            <a:r>
              <a:t>Sources:</a:t>
            </a:r>
          </a:p>
          <a:p xmlns:a="http://schemas.openxmlformats.org/drawingml/2006/main">
            <a:r>
              <a:t>https://www.canada.ca/en/public-health/services/video/how-administer-naloxone.html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Trained responders should include breaths according to their CPR protocol. Ventilation is especially important in opioid poisoning. If unable to give breaths, follow dispatcher instructions for chest compressions. Pause CPR only briefly to administer naloxone once ready, then resume. AED instructions determine whether a shock is advised. This course is an awareness refresher, not CPR skills training.</a:t>
            </a:r>
          </a:p>
          <a:p xmlns:a="http://schemas.openxmlformats.org/drawingml/2006/main">
            <a:r>
              <a:t/>
            </a:r>
          </a:p>
          <a:p xmlns:a="http://schemas.openxmlformats.org/drawingml/2006/main">
            <a:r>
              <a:t>Sources:</a:t>
            </a:r>
          </a:p>
          <a:p xmlns:a="http://schemas.openxmlformats.org/drawingml/2006/main">
            <a:r>
              <a:t>https://www.redcross.ca/blog/2022/6/how-to-recognize-the-signs-of-opioid-poisoning-and-how-you-can-help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Health Canada describes repeat dosing every 2–3 minutes when needed. Some local protocols advise earlier re-dosing when the person is unconscious and not breathing. Follow the local plan, dispatcher and product guidance. For additional nasal doses, alternate nostrils as the product directs. If breathing worsens again, another dose may be needed. Record each dose time for paramedics.</a:t>
            </a:r>
          </a:p>
          <a:p xmlns:a="http://schemas.openxmlformats.org/drawingml/2006/main">
            <a:r>
              <a:t/>
            </a:r>
          </a:p>
          <a:p xmlns:a="http://schemas.openxmlformats.org/drawingml/2006/main">
            <a:r>
              <a:t>Sources:</a:t>
            </a:r>
          </a:p>
          <a:p xmlns:a="http://schemas.openxmlformats.org/drawingml/2006/main">
            <a:r>
              <a:t>https://www.canada.ca/en/health-canada/services/drugs-health-products/compliance-enforcement/activities/notice-interim-policy-authorized-readministration-time-naloxone-products.html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recovery position for an unresponsive person who is breathing normally. Resume dispatcher-directed CPR if breathing becomes abnormal. When awake, explain calmly that help is coming. Naloxone can trigger withdrawal, including nausea, vomiting or agitation. Give space and protect everyone’s safety. Tell paramedics about signs observed, doses and times. Never assume waking up ends the emergency.</a:t>
            </a:r>
          </a:p>
          <a:p xmlns:a="http://schemas.openxmlformats.org/drawingml/2006/main">
            <a:r>
              <a:t/>
            </a:r>
          </a:p>
          <a:p xmlns:a="http://schemas.openxmlformats.org/drawingml/2006/main">
            <a:r>
              <a:t>Sources:</a:t>
            </a:r>
          </a:p>
          <a:p xmlns:a="http://schemas.openxmlformats.org/drawingml/2006/main">
            <a:r>
              <a:t>https://www.canada.ca/en/health-canada/services/opioids/naloxone.html</a:t>
            </a:r>
          </a:p>
          <a:p xmlns:a="http://schemas.openxmlformats.org/drawingml/2006/main">
            <a:r>
              <a:t>https://www.redcross.ca/blog/2022/6/how-to-recognize-the-signs-of-opioid-poisoning-and-how-you-can-help</a:t>
            </a:r>
          </a:p>
          <a:p xmlns:a="http://schemas.openxmlformats.org/drawingml/2006/main">
            <a:r>
              <a:t>https://www.ccohs.ca/oshanswers/hsprograms/firstaid/firstaid_naloxone.html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Naloxone does not reverse the effects of alcohol or stimulants alone, but may help when opioids are also present. Do not delay the emergency call or breathing support to identify a drug. Avoid absolute statements that any medicine has zero risk. Acute withdrawal can occur in a person dependent on opioids. Keep the discussion respectful.</a:t>
            </a:r>
          </a:p>
          <a:p xmlns:a="http://schemas.openxmlformats.org/drawingml/2006/main">
            <a:r>
              <a:t/>
            </a:r>
          </a:p>
          <a:p xmlns:a="http://schemas.openxmlformats.org/drawingml/2006/main">
            <a:r>
              <a:t>Sources:</a:t>
            </a:r>
          </a:p>
          <a:p xmlns:a="http://schemas.openxmlformats.org/drawingml/2006/main">
            <a:r>
              <a:t>https://www.canada.ca/en/health-canada/services/opioids/naloxone.html</a:t>
            </a:r>
          </a:p>
          <a:p xmlns:a="http://schemas.openxmlformats.org/drawingml/2006/main">
            <a:r>
              <a:t>https://www.ccohs.ca/oshanswers/hsprograms/firstaid/firstaid_naloxone.html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3 minutes in pairs, then debrief for 2 minutes. Expected actions: check scene safety, tap and shout, call 911, send the colleague for naloxone/AED/first aider, follow dispatcher instructions and begin CPR for abnormal breathing, administer naloxone as soon as ready. Ask: What if they wake up? Stay, monitor and hand over. Use only a trainer, never a live dose. Do not simulate CPR on another person.</a:t>
            </a:r>
          </a:p>
          <a:p xmlns:a="http://schemas.openxmlformats.org/drawingml/2006/main">
            <a:r>
              <a:t/>
            </a:r>
          </a:p>
          <a:p xmlns:a="http://schemas.openxmlformats.org/drawingml/2006/main">
            <a:r>
              <a:t>Sources:</a:t>
            </a:r>
          </a:p>
          <a:p xmlns:a="http://schemas.openxmlformats.org/drawingml/2006/main">
            <a:r>
              <a:t>https://www.redcross.ca/blog/2022/6/how-to-recognize-the-signs-of-opioid-poisoning-and-how-you-can-help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Have the facilitator identify the actual kit location, emergency address/entrance, first aider contacts and backup coverage. Confirm kit storage requirements with the manufacturer. Schedule refresher practice and expiry checks. Protect privacy and offer a confidential debrief after an incident. Check province-specific workplace requirements separately. In Ontario, employer kit access differs from personal take-home programs. This awareness deck does not by itself establish employer compliance.</a:t>
            </a:r>
          </a:p>
          <a:p xmlns:a="http://schemas.openxmlformats.org/drawingml/2006/main">
            <a:r>
              <a:t/>
            </a:r>
          </a:p>
          <a:p xmlns:a="http://schemas.openxmlformats.org/drawingml/2006/main">
            <a:r>
              <a:t>Sources:</a:t>
            </a:r>
          </a:p>
          <a:p xmlns:a="http://schemas.openxmlformats.org/drawingml/2006/main">
            <a:r>
              <a:t>https://www.ccohs.ca/oshanswers/hsprograms/firstaid/firstaid_naloxone.html</a:t>
            </a:r>
          </a:p>
          <a:p xmlns:a="http://schemas.openxmlformats.org/drawingml/2006/main">
            <a:r>
              <a:t>https://www.ccohs.ca/oshanswers/hsprograms/opiods.html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participants to answer aloud before showing the answer line. Reinforce the need to support breathing immediately, use a new device for a repeat dose, and continue monitoring. Ask each learner to name the kit location and repeat Call. Give. Support. Stay. Provide follow-up product practice and certified first aid/CPR training through the employer.</a:t>
            </a:r>
          </a:p>
          <a:p xmlns:a="http://schemas.openxmlformats.org/drawingml/2006/main">
            <a:r>
              <a:t/>
            </a:r>
          </a:p>
          <a:p xmlns:a="http://schemas.openxmlformats.org/drawingml/2006/main">
            <a:r>
              <a:t>Sources:</a:t>
            </a:r>
          </a:p>
          <a:p xmlns:a="http://schemas.openxmlformats.org/drawingml/2006/main">
            <a:r>
              <a:t>https://www.canada.ca/en/health-canada/services/opioids/overdose.html</a:t>
            </a:r>
          </a:p>
          <a:p xmlns:a="http://schemas.openxmlformats.org/drawingml/2006/main">
            <a:r>
              <a:t>https://www.canada.ca/en/health-canada/services/drugs-health-products/compliance-enforcement/activities/notice-interim-policy-authorized-readministration-time-naloxone-products.html</a:t>
            </a:r>
          </a:p>
          <a:p xmlns:a="http://schemas.openxmlformats.org/drawingml/2006/main">
            <a:r>
              <a:t>https://www.redcross.ca/blog/2022/6/how-to-recognize-the-signs-of-opioid-poisoning-and-how-you-can-help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[object Object]</a:t>
            </a:r>
          </a:p>
          <a:p xmlns:a="http://schemas.openxmlformats.org/drawingml/2006/main">
            <a:r>
              <a:t/>
            </a:r>
          </a:p>
          <a:p xmlns:a="http://schemas.openxmlformats.org/drawingml/2006/main">
            <a:r>
              <a:t>WARN: Once emergency services take over, call peers to warn them about suspected bad or strong dope. Do not delay calling 911, breathing support, naloxone or staying with the person. Share the safety concern without identifying the person. Describe unverified information as suspected. Appearance alone cannot show drug strength or safety.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[object Object]</a:t>
            </a:r>
          </a:p>
          <a:p xmlns:a="http://schemas.openxmlformats.org/drawingml/2006/main">
            <a:r>
              <a:t/>
            </a:r>
          </a:p>
          <a:p xmlns:a="http://schemas.openxmlformats.org/drawingml/2006/main">
            <a:r>
              <a:t>For course information, visit The Real Dope Project: https://therealdopeproject.com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abe20d3a9a2456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af6f9bb1c9d4604" /><Relationship Type="http://schemas.openxmlformats.org/officeDocument/2006/relationships/slideLayout" Target="/ppt/slideLayouts/slideLayout1.xml" Id="Rdd972b9157174a2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d972b9157174a2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ee06b949470425c" /><Relationship Type="http://schemas.openxmlformats.org/officeDocument/2006/relationships/image" Target="/ppt/media/image.png" Id="R921cca9c095b44f2" /><Relationship Type="http://schemas.openxmlformats.org/officeDocument/2006/relationships/notesSlide" Target="/ppt/notesSlides/notesSlide1.xml" Id="R4645567a578549a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0d48306b3bd4dc3" /><Relationship Type="http://schemas.openxmlformats.org/officeDocument/2006/relationships/image" Target="/ppt/media/image2.png" Id="Rfbf728196e374b7f" /><Relationship Type="http://schemas.openxmlformats.org/officeDocument/2006/relationships/notesSlide" Target="/ppt/notesSlides/notesSlide2.xml" Id="R1a5a94b2a88341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043468158c7460d" /><Relationship Type="http://schemas.openxmlformats.org/officeDocument/2006/relationships/image" Target="/ppt/media/image3.png" Id="Rd69512c6918b4fe9" /><Relationship Type="http://schemas.openxmlformats.org/officeDocument/2006/relationships/notesSlide" Target="/ppt/notesSlides/notesSlide3.xml" Id="R968238aeed0c457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be6393a5cec431f" /><Relationship Type="http://schemas.openxmlformats.org/officeDocument/2006/relationships/image" Target="/ppt/media/image4.png" Id="Rd15def4f7ac9417b" /><Relationship Type="http://schemas.openxmlformats.org/officeDocument/2006/relationships/notesSlide" Target="/ppt/notesSlides/notesSlide4.xml" Id="R939f94c220e7472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6ab08b05e19433f" /><Relationship Type="http://schemas.openxmlformats.org/officeDocument/2006/relationships/image" Target="/ppt/media/image5.png" Id="R4046e04401b64214" /><Relationship Type="http://schemas.openxmlformats.org/officeDocument/2006/relationships/notesSlide" Target="/ppt/notesSlides/notesSlide5.xml" Id="Re37f821b83704f7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c942a382d904b04" /><Relationship Type="http://schemas.openxmlformats.org/officeDocument/2006/relationships/image" Target="/ppt/media/image6.png" Id="Rb9e6cd73089c4417" /><Relationship Type="http://schemas.openxmlformats.org/officeDocument/2006/relationships/notesSlide" Target="/ppt/notesSlides/notesSlide6.xml" Id="R2ac06c784c034a4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b9bf6f40f344994" /><Relationship Type="http://schemas.openxmlformats.org/officeDocument/2006/relationships/image" Target="/ppt/media/image7.png" Id="R2ecfcab6a16a4ebd" /><Relationship Type="http://schemas.openxmlformats.org/officeDocument/2006/relationships/notesSlide" Target="/ppt/notesSlides/notesSlide7.xml" Id="R6057457c71f944d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2df48e17b8840bf" /><Relationship Type="http://schemas.openxmlformats.org/officeDocument/2006/relationships/image" Target="/ppt/media/image8.png" Id="Re9fe7dd60d5444e1" /><Relationship Type="http://schemas.openxmlformats.org/officeDocument/2006/relationships/notesSlide" Target="/ppt/notesSlides/notesSlide8.xml" Id="R073c902a0928416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a81a6dae9b44ef2" /><Relationship Type="http://schemas.openxmlformats.org/officeDocument/2006/relationships/image" Target="/ppt/media/image9.png" Id="Rfdd1a5965bae4c13" /><Relationship Type="http://schemas.openxmlformats.org/officeDocument/2006/relationships/notesSlide" Target="/ppt/notesSlides/notesSlide9.xml" Id="R44078b9dc4e0477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5ba4a3850b84484" /><Relationship Type="http://schemas.openxmlformats.org/officeDocument/2006/relationships/image" Target="/ppt/media/image10.png" Id="Rf630d81e2f0949e9" /><Relationship Type="http://schemas.openxmlformats.org/officeDocument/2006/relationships/notesSlide" Target="/ppt/notesSlides/notesSlide10.xml" Id="R9d0f8d1b5b7f478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750feac8bc04d4b" /><Relationship Type="http://schemas.openxmlformats.org/officeDocument/2006/relationships/image" Target="/ppt/media/image11.png" Id="R49b35b658d3141c5" /><Relationship Type="http://schemas.openxmlformats.org/officeDocument/2006/relationships/notesSlide" Target="/ppt/notesSlides/notesSlide11.xml" Id="R7247c7938041417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0064357ee7d4cfe" /><Relationship Type="http://schemas.openxmlformats.org/officeDocument/2006/relationships/image" Target="/ppt/media/image12.png" Id="Rca216215b5d3444d" /><Relationship Type="http://schemas.openxmlformats.org/officeDocument/2006/relationships/notesSlide" Target="/ppt/notesSlides/notesSlide12.xml" Id="Re48b8b6194a24f3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6fc845a6e374a81" /><Relationship Type="http://schemas.openxmlformats.org/officeDocument/2006/relationships/image" Target="/ppt/media/image13.png" Id="R1fa178d176374d5b" /><Relationship Type="http://schemas.openxmlformats.org/officeDocument/2006/relationships/notesSlide" Target="/ppt/notesSlides/notesSlide13.xml" Id="R1cef32ec20f44d5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be7463b7d544a34" /><Relationship Type="http://schemas.openxmlformats.org/officeDocument/2006/relationships/image" Target="/ppt/media/image14.png" Id="Rce2b2590cfc64ec0" /><Relationship Type="http://schemas.openxmlformats.org/officeDocument/2006/relationships/notesSlide" Target="/ppt/notesSlides/notesSlide14.xml" Id="R7ee7c96b43694a4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bdedc40f924410b" /><Relationship Type="http://schemas.openxmlformats.org/officeDocument/2006/relationships/image" Target="/ppt/media/image15.png" Id="R8371c2d7485f4930" /><Relationship Type="http://schemas.openxmlformats.org/officeDocument/2006/relationships/notesSlide" Target="/ppt/notesSlides/notesSlide15.xml" Id="R324075b20d3c47d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e4693d5c1ac47d1" /><Relationship Type="http://schemas.openxmlformats.org/officeDocument/2006/relationships/image" Target="/ppt/media/image16.png" Id="R318aba9307b244e4" /><Relationship Type="http://schemas.openxmlformats.org/officeDocument/2006/relationships/notesSlide" Target="/ppt/notesSlides/notesSlide16.xml" Id="R1d9875623d6a4694" /></Relationships>
</file>

<file path=ppt/slides/slide1.xml><?xml version="1.0" encoding="utf-8"?>
<p:sld xmlns:p="http://schemas.openxmlformats.org/presentationml/2006/main">
  <p:cSld>
    <p:bg>
      <p:bgPr>
        <a:solidFill xmlns:a="http://schemas.openxmlformats.org/drawingml/2006/main">
          <a:srgbClr val="102D37"/>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172E2BC-1418-4BF1-9F3C-DCD0AF8B93D0}"/>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1">
                <a:solidFill>
                  <a:srgbClr val="FFFFFF"/>
                </a:solidFill>
                <a:latin typeface="Helvetica Neue"/>
                <a:ea typeface="Helvetica Neue"/>
                <a:cs typeface="Helvetica Neue"/>
              </a:defRPr>
            </a:pPr>
            <a:r>
              <a:rPr sz="4800" b="1">
                <a:solidFill>
                  <a:srgbClr val="FFFFFF"/>
                </a:solidFill>
                <a:latin typeface="Helvetica Neue"/>
                <a:ea typeface="Helvetica Neue"/>
                <a:cs typeface="Helvetica Neue"/>
              </a:rPr>
              <a:t>Overdose emergency</a:t>
            </a:r>
          </a:p>
        </p:txBody>
      </p:sp>
      <p:sp>
        <p:nvSpPr>
          <p:cNvPr id="2" name="">
            <a:extLst xmlns:a="http://schemas.openxmlformats.org/drawingml/2006/main">
              <a:ext uri="{FF2B5EF4-FFF2-40B4-BE49-F238E27FC236}">
                <a16:creationId xmlns:a16="http://schemas.microsoft.com/office/drawing/2014/main" id="{81390F72-8B99-491C-86D3-EFEA2D5EF9C5}"/>
              </a:ext>
            </a:extLst>
          </p:cNvPr>
          <p:cNvSpPr>
            <a:spLocks xmlns:a="http://schemas.openxmlformats.org/drawingml/2006/main" noGrp="1"/>
          </p:cNvSpPr>
          <p:nvPr/>
        </p:nvSpPr>
        <p:spPr>
          <a:xfrm xmlns:a="http://schemas.openxmlformats.org/drawingml/2006/main">
            <a:off x="723900" y="2476500"/>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0">
                <a:solidFill>
                  <a:srgbClr val="FFFFFF"/>
                </a:solidFill>
                <a:latin typeface="Helvetica Neue"/>
                <a:ea typeface="Helvetica Neue"/>
                <a:cs typeface="Helvetica Neue"/>
              </a:defRPr>
            </a:pPr>
            <a:r>
              <a:rPr sz="3600" b="0">
                <a:solidFill>
                  <a:srgbClr val="FFFFFF"/>
                </a:solidFill>
                <a:latin typeface="Helvetica Neue"/>
                <a:ea typeface="Helvetica Neue"/>
                <a:cs typeface="Helvetica Neue"/>
              </a:rPr>
              <a:t>Naloxone in the workplace</a:t>
            </a:r>
          </a:p>
        </p:txBody>
      </p:sp>
      <p:sp>
        <p:nvSpPr>
          <p:cNvPr id="3" name="">
            <a:extLst xmlns:a="http://schemas.openxmlformats.org/drawingml/2006/main">
              <a:ext uri="{FF2B5EF4-FFF2-40B4-BE49-F238E27FC236}">
                <a16:creationId xmlns:a16="http://schemas.microsoft.com/office/drawing/2014/main" id="{753C1D3C-9A16-4F8D-96E1-ACE3F4AB1689}"/>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A7E2DC"/>
                </a:solidFill>
                <a:latin typeface="Helvetica Neue"/>
                <a:ea typeface="Helvetica Neue"/>
                <a:cs typeface="Helvetica Neue"/>
              </a:defRPr>
            </a:pPr>
            <a:r>
              <a:rPr sz="1950" b="1">
                <a:solidFill>
                  <a:srgbClr val="A7E2DC"/>
                </a:solidFill>
                <a:latin typeface="Helvetica Neue"/>
                <a:ea typeface="Helvetica Neue"/>
                <a:cs typeface="Helvetica Neue"/>
              </a:rPr>
              <a:t>A free 25-minute awareness course</a:t>
            </a:r>
          </a:p>
        </p:txBody>
      </p:sp>
      <p:sp>
        <p:nvSpPr>
          <p:cNvPr id="4" name="">
            <a:extLst xmlns:a="http://schemas.openxmlformats.org/drawingml/2006/main">
              <a:ext uri="{FF2B5EF4-FFF2-40B4-BE49-F238E27FC236}">
                <a16:creationId xmlns:a16="http://schemas.microsoft.com/office/drawing/2014/main" id="{8C19CCBC-5AC3-46B3-BCD2-46E71DD3FEDE}"/>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A7E2DC"/>
                </a:solidFill>
                <a:latin typeface="Helvetica Neue"/>
                <a:ea typeface="Helvetica Neue"/>
                <a:cs typeface="Helvetica Neue"/>
              </a:defRPr>
            </a:pPr>
            <a:r>
              <a:rPr sz="1200" b="0">
                <a:solidFill>
                  <a:srgbClr val="A7E2DC"/>
                </a:solidFill>
                <a:latin typeface="Helvetica Neue"/>
                <a:ea typeface="Helvetica Neue"/>
                <a:cs typeface="Helvetica Neue"/>
              </a:rPr>
              <a:t>01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21cca9c095b44f2"/>
          <a:stretch xmlns:a="http://schemas.openxmlformats.org/drawingml/2006/main"/>
        </p:blipFill>
        <p:spPr>
          <a:xfrm xmlns:a="http://schemas.openxmlformats.org/drawingml/2006/main">
            <a:off x="7905750" y="3143250"/>
            <a:ext cx="3429000" cy="2286000"/>
          </a:xfrm>
          <a:prstGeom xmlns:a="http://schemas.openxmlformats.org/drawingml/2006/main" prst="rect">
            <a:avLst/>
          </a:prstGeom>
        </p:spPr>
      </p:pic>
    </p:spTree>
    <p:extLst>
      <p:ext uri="{BB962C8B-B14F-4D97-AF65-F5344CB8AC3E}">
        <p14:creationId xmlns:p14="http://schemas.microsoft.com/office/powerpoint/2010/main" val="2033646700"/>
      </p:ext>
    </p:extLst>
  </p:cSld>
</p:sld>
</file>

<file path=ppt/slides/slide2.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649F9BB-03A4-4C49-8705-88400D5A2F0A}"/>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What you will learn</a:t>
            </a:r>
          </a:p>
        </p:txBody>
      </p:sp>
      <p:sp>
        <p:nvSpPr>
          <p:cNvPr id="2" name="">
            <a:extLst xmlns:a="http://schemas.openxmlformats.org/drawingml/2006/main">
              <a:ext uri="{FF2B5EF4-FFF2-40B4-BE49-F238E27FC236}">
                <a16:creationId xmlns:a16="http://schemas.microsoft.com/office/drawing/2014/main" id="{E4ADED4C-88DD-4B39-9ED5-9B5DBA9D25E9}"/>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Recognize a possible opioid overdose.</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Call for emergency help and give nasal naloxone.</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Support breathing and stay until help arrives.</a:t>
            </a:r>
          </a:p>
        </p:txBody>
      </p:sp>
      <p:sp>
        <p:nvSpPr>
          <p:cNvPr id="3" name="">
            <a:extLst xmlns:a="http://schemas.openxmlformats.org/drawingml/2006/main">
              <a:ext uri="{FF2B5EF4-FFF2-40B4-BE49-F238E27FC236}">
                <a16:creationId xmlns:a16="http://schemas.microsoft.com/office/drawing/2014/main" id="{7CBF3AB0-172F-4BC4-87E3-B116F504E29A}"/>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Practice with a trainer device and your workplace plan.</a:t>
            </a:r>
          </a:p>
        </p:txBody>
      </p:sp>
      <p:sp>
        <p:nvSpPr>
          <p:cNvPr id="4" name="">
            <a:extLst xmlns:a="http://schemas.openxmlformats.org/drawingml/2006/main">
              <a:ext uri="{FF2B5EF4-FFF2-40B4-BE49-F238E27FC236}">
                <a16:creationId xmlns:a16="http://schemas.microsoft.com/office/drawing/2014/main" id="{9B481E51-7D1B-4C63-91A1-B2A2519B9D91}"/>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02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bf728196e374b7f"/>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1457627935"/>
      </p:ext>
    </p:extLst>
  </p:cSld>
</p:sld>
</file>

<file path=ppt/slides/slide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CF876AD-FF8C-47FE-80BB-C992CF99E8E5}"/>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Overdose can happen at work</a:t>
            </a:r>
          </a:p>
        </p:txBody>
      </p:sp>
      <p:sp>
        <p:nvSpPr>
          <p:cNvPr id="2" name="">
            <a:extLst xmlns:a="http://schemas.openxmlformats.org/drawingml/2006/main">
              <a:ext uri="{FF2B5EF4-FFF2-40B4-BE49-F238E27FC236}">
                <a16:creationId xmlns:a16="http://schemas.microsoft.com/office/drawing/2014/main" id="{C6BCB7B2-14EC-4868-8C32-1111498458CC}"/>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Opioids can slow or stop breathing.</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Prescription medicines can also cause an overdose.</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A person affected may be a coworker, visitor or customer.</a:t>
            </a:r>
          </a:p>
        </p:txBody>
      </p:sp>
      <p:sp>
        <p:nvSpPr>
          <p:cNvPr id="3" name="">
            <a:extLst xmlns:a="http://schemas.openxmlformats.org/drawingml/2006/main">
              <a:ext uri="{FF2B5EF4-FFF2-40B4-BE49-F238E27FC236}">
                <a16:creationId xmlns:a16="http://schemas.microsoft.com/office/drawing/2014/main" id="{2270072C-1C1C-429C-8A4C-54B9F54F211F}"/>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Respond to the emergency with care and respect.</a:t>
            </a:r>
          </a:p>
        </p:txBody>
      </p:sp>
      <p:sp>
        <p:nvSpPr>
          <p:cNvPr id="4" name="">
            <a:extLst xmlns:a="http://schemas.openxmlformats.org/drawingml/2006/main">
              <a:ext uri="{FF2B5EF4-FFF2-40B4-BE49-F238E27FC236}">
                <a16:creationId xmlns:a16="http://schemas.microsoft.com/office/drawing/2014/main" id="{24B1954D-7A74-4FB3-A24E-CA5A2F0458B2}"/>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69512c6918b4fe9"/>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2011056303"/>
      </p:ext>
    </p:extLst>
  </p:cSld>
</p:sld>
</file>

<file path=ppt/slides/slide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84F8967-D6FF-4DE4-8FFF-A45E781014A8}"/>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The signs that need action</a:t>
            </a:r>
          </a:p>
        </p:txBody>
      </p:sp>
      <p:sp>
        <p:nvSpPr>
          <p:cNvPr id="2" name="">
            <a:extLst xmlns:a="http://schemas.openxmlformats.org/drawingml/2006/main">
              <a:ext uri="{FF2B5EF4-FFF2-40B4-BE49-F238E27FC236}">
                <a16:creationId xmlns:a16="http://schemas.microsoft.com/office/drawing/2014/main" id="{C19CD1C9-0836-489B-BC51-1E6B4F1C49E2}"/>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The person cannot wake up.</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Breathing is slow, irregular or absent.</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You may hear choking, gurgling or unusual snoring.</a:t>
            </a:r>
          </a:p>
        </p:txBody>
      </p:sp>
      <p:sp>
        <p:nvSpPr>
          <p:cNvPr id="3" name="">
            <a:extLst xmlns:a="http://schemas.openxmlformats.org/drawingml/2006/main">
              <a:ext uri="{FF2B5EF4-FFF2-40B4-BE49-F238E27FC236}">
                <a16:creationId xmlns:a16="http://schemas.microsoft.com/office/drawing/2014/main" id="{0F007581-4441-407E-BFDB-C8DA1E45687F}"/>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Blue, grey or purple lips or nails may also appear.</a:t>
            </a:r>
          </a:p>
        </p:txBody>
      </p:sp>
      <p:sp>
        <p:nvSpPr>
          <p:cNvPr id="4" name="">
            <a:extLst xmlns:a="http://schemas.openxmlformats.org/drawingml/2006/main">
              <a:ext uri="{FF2B5EF4-FFF2-40B4-BE49-F238E27FC236}">
                <a16:creationId xmlns:a16="http://schemas.microsoft.com/office/drawing/2014/main" id="{314CBB45-2890-4BFF-9171-87F693B53B2C}"/>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04</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15def4f7ac9417b"/>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980821046"/>
      </p:ext>
    </p:extLst>
  </p:cSld>
</p:sld>
</file>

<file path=ppt/slides/slide5.xml><?xml version="1.0" encoding="utf-8"?>
<p:sld xmlns:p="http://schemas.openxmlformats.org/presentationml/2006/main">
  <p:cSld>
    <p:bg>
      <p:bgPr>
        <a:solidFill xmlns:a="http://schemas.openxmlformats.org/drawingml/2006/main">
          <a:srgbClr val="102D37"/>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2CCD38E-8AAA-46AB-89F2-6396769C0800}"/>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FFFFFF"/>
                </a:solidFill>
                <a:latin typeface="Helvetica Neue"/>
                <a:ea typeface="Helvetica Neue"/>
                <a:cs typeface="Helvetica Neue"/>
              </a:defRPr>
            </a:pPr>
            <a:r>
              <a:rPr sz="3450" b="1">
                <a:solidFill>
                  <a:srgbClr val="FFFFFF"/>
                </a:solidFill>
                <a:latin typeface="Helvetica Neue"/>
                <a:ea typeface="Helvetica Neue"/>
                <a:cs typeface="Helvetica Neue"/>
              </a:rPr>
              <a:t>The response to remember</a:t>
            </a:r>
          </a:p>
        </p:txBody>
      </p:sp>
      <p:sp>
        <p:nvSpPr>
          <p:cNvPr id="2" name="">
            <a:extLst xmlns:a="http://schemas.openxmlformats.org/drawingml/2006/main">
              <a:ext uri="{FF2B5EF4-FFF2-40B4-BE49-F238E27FC236}">
                <a16:creationId xmlns:a16="http://schemas.microsoft.com/office/drawing/2014/main" id="{F9B580E1-BDE1-4B43-AEF8-748112EEEB9D}"/>
              </a:ext>
            </a:extLst>
          </p:cNvPr>
          <p:cNvSpPr>
            <a:spLocks xmlns:a="http://schemas.openxmlformats.org/drawingml/2006/main" noGrp="1"/>
          </p:cNvSpPr>
          <p:nvPr/>
        </p:nvSpPr>
        <p:spPr>
          <a:xfrm xmlns:a="http://schemas.openxmlformats.org/drawingml/2006/main">
            <a:off x="723900" y="1952625"/>
            <a:ext cx="106680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825" b="1">
                <a:solidFill>
                  <a:srgbClr val="FFFFFF"/>
                </a:solidFill>
                <a:latin typeface="Helvetica Neue"/>
                <a:ea typeface="Helvetica Neue"/>
                <a:cs typeface="Helvetica Neue"/>
              </a:defRPr>
            </a:pPr>
            <a:r>
              <a:rPr sz="3825" b="1">
                <a:solidFill>
                  <a:srgbClr val="FFFFFF"/>
                </a:solidFill>
                <a:latin typeface="Helvetica Neue"/>
                <a:ea typeface="Helvetica Neue"/>
                <a:cs typeface="Helvetica Neue"/>
              </a:rPr>
              <a:t>CALL.</a:t>
            </a:r>
          </a:p>
          <a:p xmlns:a="http://schemas.openxmlformats.org/drawingml/2006/main">
            <a:pPr>
              <a:buNone/>
              <a:defRPr sz="3825" b="1">
                <a:solidFill>
                  <a:srgbClr val="FFFFFF"/>
                </a:solidFill>
                <a:latin typeface="Helvetica Neue"/>
                <a:ea typeface="Helvetica Neue"/>
                <a:cs typeface="Helvetica Neue"/>
              </a:defRPr>
            </a:pPr>
            <a:r>
              <a:rPr sz="3825" b="1">
                <a:solidFill>
                  <a:srgbClr val="FFFFFF"/>
                </a:solidFill>
                <a:latin typeface="Helvetica Neue"/>
                <a:ea typeface="Helvetica Neue"/>
                <a:cs typeface="Helvetica Neue"/>
              </a:rPr>
              <a:t>GIVE.</a:t>
            </a:r>
          </a:p>
          <a:p xmlns:a="http://schemas.openxmlformats.org/drawingml/2006/main">
            <a:pPr>
              <a:buNone/>
              <a:defRPr sz="3825" b="1">
                <a:solidFill>
                  <a:srgbClr val="FFFFFF"/>
                </a:solidFill>
                <a:latin typeface="Helvetica Neue"/>
                <a:ea typeface="Helvetica Neue"/>
                <a:cs typeface="Helvetica Neue"/>
              </a:defRPr>
            </a:pPr>
            <a:r>
              <a:rPr sz="3825" b="1">
                <a:solidFill>
                  <a:srgbClr val="FFFFFF"/>
                </a:solidFill>
                <a:latin typeface="Helvetica Neue"/>
                <a:ea typeface="Helvetica Neue"/>
                <a:cs typeface="Helvetica Neue"/>
              </a:rPr>
              <a:t>SUPPORT.</a:t>
            </a:r>
          </a:p>
          <a:p xmlns:a="http://schemas.openxmlformats.org/drawingml/2006/main">
            <a:pPr>
              <a:buNone/>
              <a:defRPr sz="3825" b="1">
                <a:solidFill>
                  <a:srgbClr val="FFFFFF"/>
                </a:solidFill>
                <a:latin typeface="Helvetica Neue"/>
                <a:ea typeface="Helvetica Neue"/>
                <a:cs typeface="Helvetica Neue"/>
              </a:defRPr>
            </a:pPr>
            <a:r>
              <a:rPr sz="3825" b="1">
                <a:solidFill>
                  <a:srgbClr val="FFFFFF"/>
                </a:solidFill>
                <a:latin typeface="Helvetica Neue"/>
                <a:ea typeface="Helvetica Neue"/>
                <a:cs typeface="Helvetica Neue"/>
              </a:rPr>
              <a:t>STAY.</a:t>
            </a:r>
          </a:p>
          <a:p xmlns:a="http://schemas.openxmlformats.org/drawingml/2006/main">
            <a:pPr>
              <a:buNone/>
              <a:defRPr sz="3825" b="1">
                <a:solidFill>
                  <a:srgbClr val="FFFFFF"/>
                </a:solidFill>
                <a:latin typeface="Helvetica Neue"/>
                <a:ea typeface="Helvetica Neue"/>
                <a:cs typeface="Helvetica Neue"/>
              </a:defRPr>
            </a:pPr>
            <a:r>
              <a:rPr sz="3825" b="1">
                <a:solidFill>
                  <a:srgbClr val="FFFFFF"/>
                </a:solidFill>
                <a:latin typeface="Helvetica Neue"/>
                <a:ea typeface="Helvetica Neue"/>
                <a:cs typeface="Helvetica Neue"/>
              </a:rPr>
              <a:t>WARN.</a:t>
            </a:r>
          </a:p>
        </p:txBody>
      </p:sp>
      <p:sp>
        <p:nvSpPr>
          <p:cNvPr id="3" name="">
            <a:extLst xmlns:a="http://schemas.openxmlformats.org/drawingml/2006/main">
              <a:ext uri="{FF2B5EF4-FFF2-40B4-BE49-F238E27FC236}">
                <a16:creationId xmlns:a16="http://schemas.microsoft.com/office/drawing/2014/main" id="{9F3CCC2A-04D0-43C9-957E-F8336DD94BD3}"/>
              </a:ext>
            </a:extLst>
          </p:cNvPr>
          <p:cNvSpPr>
            <a:spLocks xmlns:a="http://schemas.openxmlformats.org/drawingml/2006/main" noGrp="1"/>
          </p:cNvSpPr>
          <p:nvPr/>
        </p:nvSpPr>
        <p:spPr>
          <a:xfrm xmlns:a="http://schemas.openxmlformats.org/drawingml/2006/main">
            <a:off x="723900" y="5524500"/>
            <a:ext cx="9334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A7E2DC"/>
                </a:solidFill>
                <a:latin typeface="Helvetica Neue"/>
                <a:ea typeface="Helvetica Neue"/>
                <a:cs typeface="Helvetica Neue"/>
              </a:defRPr>
            </a:pPr>
            <a:r>
              <a:rPr sz="1725" b="1">
                <a:solidFill>
                  <a:srgbClr val="A7E2DC"/>
                </a:solidFill>
                <a:latin typeface="Helvetica Neue"/>
                <a:ea typeface="Helvetica Neue"/>
                <a:cs typeface="Helvetica Neue"/>
              </a:rPr>
              <a:t>Call peers to warn them about bad or strong dope.</a:t>
            </a:r>
          </a:p>
          <a:p xmlns:a="http://schemas.openxmlformats.org/drawingml/2006/main">
            <a:pPr>
              <a:buNone/>
              <a:defRPr sz="1725" b="1">
                <a:solidFill>
                  <a:srgbClr val="A7E2DC"/>
                </a:solidFill>
                <a:latin typeface="Helvetica Neue"/>
                <a:ea typeface="Helvetica Neue"/>
                <a:cs typeface="Helvetica Neue"/>
              </a:defRPr>
            </a:pPr>
            <a:r>
              <a:rPr sz="1725" b="1">
                <a:solidFill>
                  <a:srgbClr val="A7E2DC"/>
                </a:solidFill>
                <a:latin typeface="Helvetica Neue"/>
                <a:ea typeface="Helvetica Neue"/>
                <a:cs typeface="Helvetica Neue"/>
              </a:rPr>
              <a:t>Once emergency services take over. Protect the person’s privacy.</a:t>
            </a:r>
          </a:p>
        </p:txBody>
      </p:sp>
      <p:sp>
        <p:nvSpPr>
          <p:cNvPr id="4" name="">
            <a:extLst xmlns:a="http://schemas.openxmlformats.org/drawingml/2006/main">
              <a:ext uri="{FF2B5EF4-FFF2-40B4-BE49-F238E27FC236}">
                <a16:creationId xmlns:a16="http://schemas.microsoft.com/office/drawing/2014/main" id="{3E12DA3C-DE9C-4F81-AADC-EF5E0E04EFFD}"/>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A7E2DC"/>
                </a:solidFill>
                <a:latin typeface="Helvetica Neue"/>
                <a:ea typeface="Helvetica Neue"/>
                <a:cs typeface="Helvetica Neue"/>
              </a:defRPr>
            </a:pPr>
            <a:r>
              <a:rPr sz="1200" b="0">
                <a:solidFill>
                  <a:srgbClr val="A7E2DC"/>
                </a:solidFill>
                <a:latin typeface="Helvetica Neue"/>
                <a:ea typeface="Helvetica Neue"/>
                <a:cs typeface="Helvetica Neue"/>
              </a:rPr>
              <a:t>05</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4046e04401b64214"/>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2978177-EC56-425F-BF91-204AB4DD100D}"/>
              </a:ext>
            </a:extLst>
          </p:cNvPr>
          <p:cNvSpPr>
            <a:spLocks xmlns:a="http://schemas.openxmlformats.org/drawingml/2006/main" noGrp="1"/>
          </p:cNvSpPr>
          <p:nvPr/>
        </p:nvSpPr>
        <p:spPr>
          <a:xfrm xmlns:a="http://schemas.openxmlformats.org/drawingml/2006/main">
            <a:off x="723900" y="4953000"/>
            <a:ext cx="933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A7E2DC"/>
                </a:solidFill>
                <a:latin typeface="Helvetica Neue"/>
                <a:ea typeface="Helvetica Neue"/>
                <a:cs typeface="Helvetica Neue"/>
              </a:defRPr>
            </a:pPr>
            <a:r>
              <a:rPr sz="2250" b="1">
                <a:solidFill>
                  <a:srgbClr val="A7E2DC"/>
                </a:solidFill>
                <a:latin typeface="Helvetica Neue"/>
                <a:ea typeface="Helvetica Neue"/>
                <a:cs typeface="Helvetica Neue"/>
              </a:rPr>
              <a:t>It could save somebody’s life.</a:t>
            </a:r>
          </a:p>
        </p:txBody>
      </p:sp>
    </p:spTree>
    <p:extLst>
      <p:ext uri="{BB962C8B-B14F-4D97-AF65-F5344CB8AC3E}">
        <p14:creationId xmlns:p14="http://schemas.microsoft.com/office/powerpoint/2010/main" val="873555699"/>
      </p:ext>
    </p:extLst>
  </p:cSld>
</p:sld>
</file>

<file path=ppt/slides/slide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A7A042E-0051-4CA6-8F7D-9CAA45035375}"/>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CALL: emergency help</a:t>
            </a:r>
          </a:p>
        </p:txBody>
      </p:sp>
      <p:sp>
        <p:nvSpPr>
          <p:cNvPr id="2" name="">
            <a:extLst xmlns:a="http://schemas.openxmlformats.org/drawingml/2006/main">
              <a:ext uri="{FF2B5EF4-FFF2-40B4-BE49-F238E27FC236}">
                <a16:creationId xmlns:a16="http://schemas.microsoft.com/office/drawing/2014/main" id="{3985E652-51A8-41D3-B834-2E1C32C0F9B5}"/>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Check that the area is safe. Tap and shout.</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Call 911 on speaker and describe the breathing.</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Send someone for naloxone, an AED and a first aider.</a:t>
            </a:r>
          </a:p>
        </p:txBody>
      </p:sp>
      <p:sp>
        <p:nvSpPr>
          <p:cNvPr id="3" name="">
            <a:extLst xmlns:a="http://schemas.openxmlformats.org/drawingml/2006/main">
              <a:ext uri="{FF2B5EF4-FFF2-40B4-BE49-F238E27FC236}">
                <a16:creationId xmlns:a16="http://schemas.microsoft.com/office/drawing/2014/main" id="{D6499E3C-33BF-45E6-9A0C-AA29A00BB461}"/>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Give the exact address, floor and best entrance.</a:t>
            </a:r>
          </a:p>
        </p:txBody>
      </p:sp>
      <p:sp>
        <p:nvSpPr>
          <p:cNvPr id="4" name="">
            <a:extLst xmlns:a="http://schemas.openxmlformats.org/drawingml/2006/main">
              <a:ext uri="{FF2B5EF4-FFF2-40B4-BE49-F238E27FC236}">
                <a16:creationId xmlns:a16="http://schemas.microsoft.com/office/drawing/2014/main" id="{5F54BEB4-2AA2-46C7-B6DB-89BCE5D587AD}"/>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06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9e6cd73089c4417"/>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838141054"/>
      </p:ext>
    </p:extLst>
  </p:cSld>
</p:sld>
</file>

<file path=ppt/slides/slide7.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F6E1B5F-B14A-41A0-85B8-C4A77A716BD0}"/>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GIVE: nasal naloxone</a:t>
            </a:r>
          </a:p>
        </p:txBody>
      </p:sp>
      <p:sp>
        <p:nvSpPr>
          <p:cNvPr id="2" name="">
            <a:extLst xmlns:a="http://schemas.openxmlformats.org/drawingml/2006/main">
              <a:ext uri="{FF2B5EF4-FFF2-40B4-BE49-F238E27FC236}">
                <a16:creationId xmlns:a16="http://schemas.microsoft.com/office/drawing/2014/main" id="{19C4ED59-7411-4C87-9A08-685699C6DCEE}"/>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1  Lay the person on their back. Tilt the head back.</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2  Open the package. Place the nozzle in one nostril.</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3  Press the plunger firmly all the way down.</a:t>
            </a:r>
          </a:p>
        </p:txBody>
      </p:sp>
      <p:sp>
        <p:nvSpPr>
          <p:cNvPr id="3" name="">
            <a:extLst xmlns:a="http://schemas.openxmlformats.org/drawingml/2006/main">
              <a:ext uri="{FF2B5EF4-FFF2-40B4-BE49-F238E27FC236}">
                <a16:creationId xmlns:a16="http://schemas.microsoft.com/office/drawing/2014/main" id="{2D4E41A3-C75C-4BF7-860A-DE1643A4A1F4}"/>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One device gives one dose. Do not test or prime it.</a:t>
            </a:r>
          </a:p>
        </p:txBody>
      </p:sp>
      <p:sp>
        <p:nvSpPr>
          <p:cNvPr id="4" name="">
            <a:extLst xmlns:a="http://schemas.openxmlformats.org/drawingml/2006/main">
              <a:ext uri="{FF2B5EF4-FFF2-40B4-BE49-F238E27FC236}">
                <a16:creationId xmlns:a16="http://schemas.microsoft.com/office/drawing/2014/main" id="{F3D3D93C-26A0-4697-B4D9-08E4AB6D77C3}"/>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07</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ecfcab6a16a4ebd"/>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771486031"/>
      </p:ext>
    </p:extLst>
  </p:cSld>
</p:sld>
</file>

<file path=ppt/slides/slide8.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BFCD305-5BEC-43AA-8590-BC49AA1C55AA}"/>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SUPPORT: breathing matters now</a:t>
            </a:r>
          </a:p>
        </p:txBody>
      </p:sp>
      <p:sp>
        <p:nvSpPr>
          <p:cNvPr id="2" name="">
            <a:extLst xmlns:a="http://schemas.openxmlformats.org/drawingml/2006/main">
              <a:ext uri="{FF2B5EF4-FFF2-40B4-BE49-F238E27FC236}">
                <a16:creationId xmlns:a16="http://schemas.microsoft.com/office/drawing/2014/main" id="{15A80748-8BF8-490D-89E6-00FB3CCFB523}"/>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Unresponsive and not breathing normally?</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Start CPR and use the AED as directed.</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Follow the 911 dispatcher and your first aid training.</a:t>
            </a:r>
          </a:p>
        </p:txBody>
      </p:sp>
      <p:sp>
        <p:nvSpPr>
          <p:cNvPr id="3" name="">
            <a:extLst xmlns:a="http://schemas.openxmlformats.org/drawingml/2006/main">
              <a:ext uri="{FF2B5EF4-FFF2-40B4-BE49-F238E27FC236}">
                <a16:creationId xmlns:a16="http://schemas.microsoft.com/office/drawing/2014/main" id="{8DED0986-FA3B-41E9-B479-BA54CE451849}"/>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Gasping is not normal breathing. Do not wait for naloxone to work.</a:t>
            </a:r>
          </a:p>
        </p:txBody>
      </p:sp>
      <p:sp>
        <p:nvSpPr>
          <p:cNvPr id="4" name="">
            <a:extLst xmlns:a="http://schemas.openxmlformats.org/drawingml/2006/main">
              <a:ext uri="{FF2B5EF4-FFF2-40B4-BE49-F238E27FC236}">
                <a16:creationId xmlns:a16="http://schemas.microsoft.com/office/drawing/2014/main" id="{CF3AFA4C-7B2F-4AA9-AC5B-499AE8ACD9F2}"/>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08</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9fe7dd60d5444e1"/>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683367785"/>
      </p:ext>
    </p:extLst>
  </p:cSld>
</p:sld>
</file>

<file path=ppt/slides/slide9.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08563EC-B15D-46F4-88D6-AE5E38E04392}"/>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Another dose may be needed</a:t>
            </a:r>
          </a:p>
        </p:txBody>
      </p:sp>
      <p:sp>
        <p:nvSpPr>
          <p:cNvPr id="2" name="">
            <a:extLst xmlns:a="http://schemas.openxmlformats.org/drawingml/2006/main">
              <a:ext uri="{FF2B5EF4-FFF2-40B4-BE49-F238E27FC236}">
                <a16:creationId xmlns:a16="http://schemas.microsoft.com/office/drawing/2014/main" id="{40B87F5F-B123-4DDF-BC21-4FB094327745}"/>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If breathing does not improve after 2–3 minutes,</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give another dose using a new device.</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Follow the kit instructions and the 911 dispatcher.</a:t>
            </a:r>
          </a:p>
        </p:txBody>
      </p:sp>
      <p:sp>
        <p:nvSpPr>
          <p:cNvPr id="3" name="">
            <a:extLst xmlns:a="http://schemas.openxmlformats.org/drawingml/2006/main">
              <a:ext uri="{FF2B5EF4-FFF2-40B4-BE49-F238E27FC236}">
                <a16:creationId xmlns:a16="http://schemas.microsoft.com/office/drawing/2014/main" id="{78D792E4-6F90-420F-9428-72F548FF5D6B}"/>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Continue breathing support between doses.</a:t>
            </a:r>
          </a:p>
        </p:txBody>
      </p:sp>
      <p:sp>
        <p:nvSpPr>
          <p:cNvPr id="4" name="">
            <a:extLst xmlns:a="http://schemas.openxmlformats.org/drawingml/2006/main">
              <a:ext uri="{FF2B5EF4-FFF2-40B4-BE49-F238E27FC236}">
                <a16:creationId xmlns:a16="http://schemas.microsoft.com/office/drawing/2014/main" id="{CF672676-EB52-4F06-B0D8-FCC0C85177C4}"/>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09</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dd1a5965bae4c13"/>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1272280732"/>
      </p:ext>
    </p:extLst>
  </p:cSld>
</p:sld>
</file>

<file path=ppt/slides/slide10.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8CBD0E1-60E3-43B8-B5DF-FD19888F9358}"/>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STAY: even when they wake up</a:t>
            </a:r>
          </a:p>
        </p:txBody>
      </p:sp>
      <p:sp>
        <p:nvSpPr>
          <p:cNvPr id="2" name="">
            <a:extLst xmlns:a="http://schemas.openxmlformats.org/drawingml/2006/main">
              <a:ext uri="{FF2B5EF4-FFF2-40B4-BE49-F238E27FC236}">
                <a16:creationId xmlns:a16="http://schemas.microsoft.com/office/drawing/2014/main" id="{B36559B7-22E0-4D74-B793-AAD6280B7505}"/>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If breathing normally, place them on their side.</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Watch their breathing continuously.</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Stay until emergency services take over.</a:t>
            </a:r>
          </a:p>
        </p:txBody>
      </p:sp>
      <p:sp>
        <p:nvSpPr>
          <p:cNvPr id="3" name="">
            <a:extLst xmlns:a="http://schemas.openxmlformats.org/drawingml/2006/main">
              <a:ext uri="{FF2B5EF4-FFF2-40B4-BE49-F238E27FC236}">
                <a16:creationId xmlns:a16="http://schemas.microsoft.com/office/drawing/2014/main" id="{FBD00811-363B-49E6-A2C8-AE93B14C701C}"/>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Naloxone can wear off and the overdose can return.</a:t>
            </a:r>
          </a:p>
        </p:txBody>
      </p:sp>
      <p:sp>
        <p:nvSpPr>
          <p:cNvPr id="4" name="">
            <a:extLst xmlns:a="http://schemas.openxmlformats.org/drawingml/2006/main">
              <a:ext uri="{FF2B5EF4-FFF2-40B4-BE49-F238E27FC236}">
                <a16:creationId xmlns:a16="http://schemas.microsoft.com/office/drawing/2014/main" id="{8466D4DD-9C34-4F4D-A7F7-457932DA9177}"/>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10</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630d81e2f0949e9"/>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927678119"/>
      </p:ext>
    </p:extLst>
  </p:cSld>
</p:sld>
</file>

<file path=ppt/slides/slide11.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B2DCAF0-B56E-4DC4-86AB-69B7A89E08D6}"/>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Naloxone: the essential facts</a:t>
            </a:r>
          </a:p>
        </p:txBody>
      </p:sp>
      <p:sp>
        <p:nvSpPr>
          <p:cNvPr id="2" name="">
            <a:extLst xmlns:a="http://schemas.openxmlformats.org/drawingml/2006/main">
              <a:ext uri="{FF2B5EF4-FFF2-40B4-BE49-F238E27FC236}">
                <a16:creationId xmlns:a16="http://schemas.microsoft.com/office/drawing/2014/main" id="{D71E040F-5619-4829-83CB-3977BB03DF7F}"/>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It temporarily reverses the effects of opioids.</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It does not reverse every cause of unconsciousness.</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Emergency care is still needed after a response.</a:t>
            </a:r>
          </a:p>
        </p:txBody>
      </p:sp>
      <p:sp>
        <p:nvSpPr>
          <p:cNvPr id="3" name="">
            <a:extLst xmlns:a="http://schemas.openxmlformats.org/drawingml/2006/main">
              <a:ext uri="{FF2B5EF4-FFF2-40B4-BE49-F238E27FC236}">
                <a16:creationId xmlns:a16="http://schemas.microsoft.com/office/drawing/2014/main" id="{9C767EE9-BBE2-4B93-8E24-FDF3B3AF8011}"/>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Suspected opioid overdose: give naloxone even if unsure.</a:t>
            </a:r>
          </a:p>
        </p:txBody>
      </p:sp>
      <p:sp>
        <p:nvSpPr>
          <p:cNvPr id="4" name="">
            <a:extLst xmlns:a="http://schemas.openxmlformats.org/drawingml/2006/main">
              <a:ext uri="{FF2B5EF4-FFF2-40B4-BE49-F238E27FC236}">
                <a16:creationId xmlns:a16="http://schemas.microsoft.com/office/drawing/2014/main" id="{E7A08441-CE15-4664-BF2E-C91E920D6366}"/>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11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9b35b658d3141c5"/>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656748727"/>
      </p:ext>
    </p:extLst>
  </p:cSld>
</p:sld>
</file>

<file path=ppt/slides/slide12.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9E01C73-949A-4631-92A2-A1813370C769}"/>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Practice: a coworker will not wake up</a:t>
            </a:r>
          </a:p>
        </p:txBody>
      </p:sp>
      <p:sp>
        <p:nvSpPr>
          <p:cNvPr id="2" name="">
            <a:extLst xmlns:a="http://schemas.openxmlformats.org/drawingml/2006/main">
              <a:ext uri="{FF2B5EF4-FFF2-40B4-BE49-F238E27FC236}">
                <a16:creationId xmlns:a16="http://schemas.microsoft.com/office/drawing/2014/main" id="{905841FD-9E56-4090-9722-14FC21D869A9}"/>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You find a coworker slumped in a chair.</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They do not respond. Their breathing is irregular.</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A colleague is beside you. Naloxone is nearby.</a:t>
            </a:r>
          </a:p>
        </p:txBody>
      </p:sp>
      <p:sp>
        <p:nvSpPr>
          <p:cNvPr id="3" name="">
            <a:extLst xmlns:a="http://schemas.openxmlformats.org/drawingml/2006/main">
              <a:ext uri="{FF2B5EF4-FFF2-40B4-BE49-F238E27FC236}">
                <a16:creationId xmlns:a16="http://schemas.microsoft.com/office/drawing/2014/main" id="{23B98FF3-AB4C-4B9F-9CD0-E1089297E88D}"/>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Show what you would do in the first minute.</a:t>
            </a:r>
          </a:p>
        </p:txBody>
      </p:sp>
      <p:sp>
        <p:nvSpPr>
          <p:cNvPr id="4" name="">
            <a:extLst xmlns:a="http://schemas.openxmlformats.org/drawingml/2006/main">
              <a:ext uri="{FF2B5EF4-FFF2-40B4-BE49-F238E27FC236}">
                <a16:creationId xmlns:a16="http://schemas.microsoft.com/office/drawing/2014/main" id="{E3D3230B-7874-4D7D-A135-CF89CD0319E0}"/>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12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a216215b5d3444d"/>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699861619"/>
      </p:ext>
    </p:extLst>
  </p:cSld>
</p:sld>
</file>

<file path=ppt/slides/slide13.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FD24F09-7231-4A0D-B3B8-176F1B292336}"/>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Your workplace readiness check</a:t>
            </a:r>
          </a:p>
        </p:txBody>
      </p:sp>
      <p:sp>
        <p:nvSpPr>
          <p:cNvPr id="2" name="">
            <a:extLst xmlns:a="http://schemas.openxmlformats.org/drawingml/2006/main">
              <a:ext uri="{FF2B5EF4-FFF2-40B4-BE49-F238E27FC236}">
                <a16:creationId xmlns:a16="http://schemas.microsoft.com/office/drawing/2014/main" id="{A587CA19-1990-4254-9DC8-5164693B5048}"/>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Everyone can locate the naloxone kit and AED.</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Responders and backups know their roles.</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The kit is accessible, stocked and within expiry.</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The plan covers every shift and emergency access.</a:t>
            </a:r>
          </a:p>
        </p:txBody>
      </p:sp>
      <p:sp>
        <p:nvSpPr>
          <p:cNvPr id="3" name="">
            <a:extLst xmlns:a="http://schemas.openxmlformats.org/drawingml/2006/main">
              <a:ext uri="{FF2B5EF4-FFF2-40B4-BE49-F238E27FC236}">
                <a16:creationId xmlns:a16="http://schemas.microsoft.com/office/drawing/2014/main" id="{369C4402-6880-4C35-83A8-BA5FA42E878F}"/>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After use: replace supplies, record facts and offer support.</a:t>
            </a:r>
          </a:p>
        </p:txBody>
      </p:sp>
      <p:sp>
        <p:nvSpPr>
          <p:cNvPr id="4" name="">
            <a:extLst xmlns:a="http://schemas.openxmlformats.org/drawingml/2006/main">
              <a:ext uri="{FF2B5EF4-FFF2-40B4-BE49-F238E27FC236}">
                <a16:creationId xmlns:a16="http://schemas.microsoft.com/office/drawing/2014/main" id="{61EE6F35-1296-46B2-87AA-7BDC5B9CB612}"/>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fa178d176374d5b"/>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1440569269"/>
      </p:ext>
    </p:extLst>
  </p:cSld>
</p:sld>
</file>

<file path=ppt/slides/slide14.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E3BC928-D028-46A5-8CA8-452B79F68CA8}"/>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Quick check before you leave</a:t>
            </a:r>
          </a:p>
        </p:txBody>
      </p:sp>
      <p:sp>
        <p:nvSpPr>
          <p:cNvPr id="2" name="">
            <a:extLst xmlns:a="http://schemas.openxmlformats.org/drawingml/2006/main">
              <a:ext uri="{FF2B5EF4-FFF2-40B4-BE49-F238E27FC236}">
                <a16:creationId xmlns:a16="http://schemas.microsoft.com/office/drawing/2014/main" id="{E0D5BF9F-96C4-4D5B-A4EC-DC45A9B4A338}"/>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1  Can naloxone replace the 911 call?</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2  Should you wait for it to work before starting CPR?</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3  What happens if breathing does not improve?</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4  Can you leave when the person wakes up?</a:t>
            </a:r>
          </a:p>
        </p:txBody>
      </p:sp>
      <p:sp>
        <p:nvSpPr>
          <p:cNvPr id="3" name="">
            <a:extLst xmlns:a="http://schemas.openxmlformats.org/drawingml/2006/main">
              <a:ext uri="{FF2B5EF4-FFF2-40B4-BE49-F238E27FC236}">
                <a16:creationId xmlns:a16="http://schemas.microsoft.com/office/drawing/2014/main" id="{F732CD47-6C89-43F8-AA4B-BE02B7E79DC9}"/>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Answers: No. No. Repeat as directed. Stay.</a:t>
            </a:r>
          </a:p>
        </p:txBody>
      </p:sp>
      <p:sp>
        <p:nvSpPr>
          <p:cNvPr id="4" name="">
            <a:extLst xmlns:a="http://schemas.openxmlformats.org/drawingml/2006/main">
              <a:ext uri="{FF2B5EF4-FFF2-40B4-BE49-F238E27FC236}">
                <a16:creationId xmlns:a16="http://schemas.microsoft.com/office/drawing/2014/main" id="{2A3D2AE2-E7D9-48E0-9232-94EE79B0DED5}"/>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14</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e2b2590cfc64ec0"/>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1766667817"/>
      </p:ext>
    </p:extLst>
  </p:cSld>
</p:sld>
</file>

<file path=ppt/slides/slide15.xml><?xml version="1.0" encoding="utf-8"?>
<p:sld xmlns:p="http://schemas.openxmlformats.org/presentationml/2006/main">
  <p:cSld>
    <p:bg>
      <p:bgPr>
        <a:solidFill xmlns:a="http://schemas.openxmlformats.org/drawingml/2006/main">
          <a:srgbClr val="102D37"/>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197789D-407D-4F0D-A664-D1FF71BE8555}"/>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FFFFFF"/>
                </a:solidFill>
                <a:latin typeface="Helvetica Neue"/>
                <a:ea typeface="Helvetica Neue"/>
                <a:cs typeface="Helvetica Neue"/>
              </a:defRPr>
            </a:pPr>
            <a:r>
              <a:rPr sz="3450" b="1">
                <a:solidFill>
                  <a:srgbClr val="FFFFFF"/>
                </a:solidFill>
                <a:latin typeface="Helvetica Neue"/>
                <a:ea typeface="Helvetica Neue"/>
                <a:cs typeface="Helvetica Neue"/>
              </a:rPr>
              <a:t>Your response in five words</a:t>
            </a:r>
          </a:p>
        </p:txBody>
      </p:sp>
      <p:sp>
        <p:nvSpPr>
          <p:cNvPr id="2" name="">
            <a:extLst xmlns:a="http://schemas.openxmlformats.org/drawingml/2006/main">
              <a:ext uri="{FF2B5EF4-FFF2-40B4-BE49-F238E27FC236}">
                <a16:creationId xmlns:a16="http://schemas.microsoft.com/office/drawing/2014/main" id="{D0A10396-632A-4C8F-B136-F74572010802}"/>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275" b="1">
                <a:solidFill>
                  <a:srgbClr val="FFFFFF"/>
                </a:solidFill>
                <a:latin typeface="Helvetica Neue"/>
                <a:ea typeface="Helvetica Neue"/>
                <a:cs typeface="Helvetica Neue"/>
              </a:defRPr>
            </a:pPr>
            <a:r>
              <a:rPr sz="4275" b="1">
                <a:solidFill>
                  <a:srgbClr val="FFFFFF"/>
                </a:solidFill>
                <a:latin typeface="Helvetica Neue"/>
                <a:ea typeface="Helvetica Neue"/>
                <a:cs typeface="Helvetica Neue"/>
              </a:rPr>
              <a:t>CALL. GIVE.</a:t>
            </a:r>
          </a:p>
          <a:p xmlns:a="http://schemas.openxmlformats.org/drawingml/2006/main">
            <a:pPr>
              <a:buNone/>
              <a:defRPr sz="4275" b="1">
                <a:solidFill>
                  <a:srgbClr val="FFFFFF"/>
                </a:solidFill>
                <a:latin typeface="Helvetica Neue"/>
                <a:ea typeface="Helvetica Neue"/>
                <a:cs typeface="Helvetica Neue"/>
              </a:defRPr>
            </a:pPr>
            <a:r>
              <a:rPr sz="4275" b="1">
                <a:solidFill>
                  <a:srgbClr val="FFFFFF"/>
                </a:solidFill>
                <a:latin typeface="Helvetica Neue"/>
                <a:ea typeface="Helvetica Neue"/>
                <a:cs typeface="Helvetica Neue"/>
              </a:rPr>
              <a:t>SUPPORT. STAY. WARN.</a:t>
            </a:r>
          </a:p>
        </p:txBody>
      </p:sp>
      <p:sp>
        <p:nvSpPr>
          <p:cNvPr id="3" name="">
            <a:extLst xmlns:a="http://schemas.openxmlformats.org/drawingml/2006/main">
              <a:ext uri="{FF2B5EF4-FFF2-40B4-BE49-F238E27FC236}">
                <a16:creationId xmlns:a16="http://schemas.microsoft.com/office/drawing/2014/main" id="{C244A680-7F83-48AD-A7CF-2C355CCB6276}"/>
              </a:ext>
            </a:extLst>
          </p:cNvPr>
          <p:cNvSpPr>
            <a:spLocks xmlns:a="http://schemas.openxmlformats.org/drawingml/2006/main" noGrp="1"/>
          </p:cNvSpPr>
          <p:nvPr/>
        </p:nvSpPr>
        <p:spPr>
          <a:xfrm xmlns:a="http://schemas.openxmlformats.org/drawingml/2006/main">
            <a:off x="723900" y="5524500"/>
            <a:ext cx="9334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A7E2DC"/>
                </a:solidFill>
                <a:latin typeface="Helvetica Neue"/>
                <a:ea typeface="Helvetica Neue"/>
                <a:cs typeface="Helvetica Neue"/>
              </a:defRPr>
            </a:pPr>
            <a:r>
              <a:rPr sz="1725" b="1">
                <a:solidFill>
                  <a:srgbClr val="A7E2DC"/>
                </a:solidFill>
                <a:latin typeface="Helvetica Neue"/>
                <a:ea typeface="Helvetica Neue"/>
                <a:cs typeface="Helvetica Neue"/>
              </a:rPr>
              <a:t>Call peers to warn them about bad or strong dope.</a:t>
            </a:r>
          </a:p>
          <a:p xmlns:a="http://schemas.openxmlformats.org/drawingml/2006/main">
            <a:pPr>
              <a:buNone/>
              <a:defRPr sz="1725" b="1">
                <a:solidFill>
                  <a:srgbClr val="A7E2DC"/>
                </a:solidFill>
                <a:latin typeface="Helvetica Neue"/>
                <a:ea typeface="Helvetica Neue"/>
                <a:cs typeface="Helvetica Neue"/>
              </a:defRPr>
            </a:pPr>
            <a:r>
              <a:rPr sz="1725" b="1">
                <a:solidFill>
                  <a:srgbClr val="A7E2DC"/>
                </a:solidFill>
                <a:latin typeface="Helvetica Neue"/>
                <a:ea typeface="Helvetica Neue"/>
                <a:cs typeface="Helvetica Neue"/>
              </a:rPr>
              <a:t>Once emergency services take over. Protect the person’s privacy.</a:t>
            </a:r>
          </a:p>
        </p:txBody>
      </p:sp>
      <p:sp>
        <p:nvSpPr>
          <p:cNvPr id="4" name="">
            <a:extLst xmlns:a="http://schemas.openxmlformats.org/drawingml/2006/main">
              <a:ext uri="{FF2B5EF4-FFF2-40B4-BE49-F238E27FC236}">
                <a16:creationId xmlns:a16="http://schemas.microsoft.com/office/drawing/2014/main" id="{0230C02C-6A84-4D90-A8A1-6518EA6AD75F}"/>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A7E2DC"/>
                </a:solidFill>
                <a:latin typeface="Helvetica Neue"/>
                <a:ea typeface="Helvetica Neue"/>
                <a:cs typeface="Helvetica Neue"/>
              </a:defRPr>
            </a:pPr>
            <a:r>
              <a:rPr sz="1200" b="0">
                <a:solidFill>
                  <a:srgbClr val="A7E2DC"/>
                </a:solidFill>
                <a:latin typeface="Helvetica Neue"/>
                <a:ea typeface="Helvetica Neue"/>
                <a:cs typeface="Helvetica Neue"/>
              </a:rPr>
              <a:t>15</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8371c2d7485f4930"/>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98193AE9-695F-43A4-A6E6-388E3A4D6C6A}"/>
              </a:ext>
            </a:extLst>
          </p:cNvPr>
          <p:cNvSpPr>
            <a:spLocks xmlns:a="http://schemas.openxmlformats.org/drawingml/2006/main" noGrp="1"/>
          </p:cNvSpPr>
          <p:nvPr/>
        </p:nvSpPr>
        <p:spPr>
          <a:xfrm xmlns:a="http://schemas.openxmlformats.org/drawingml/2006/main">
            <a:off x="723900" y="4953000"/>
            <a:ext cx="933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A7E2DC"/>
                </a:solidFill>
                <a:latin typeface="Helvetica Neue"/>
                <a:ea typeface="Helvetica Neue"/>
                <a:cs typeface="Helvetica Neue"/>
              </a:defRPr>
            </a:pPr>
            <a:r>
              <a:rPr sz="2250" b="1">
                <a:solidFill>
                  <a:srgbClr val="A7E2DC"/>
                </a:solidFill>
                <a:latin typeface="Helvetica Neue"/>
                <a:ea typeface="Helvetica Neue"/>
                <a:cs typeface="Helvetica Neue"/>
              </a:rPr>
              <a:t>It could save somebody’s life.</a:t>
            </a:r>
          </a:p>
        </p:txBody>
      </p:sp>
    </p:spTree>
    <p:extLst>
      <p:ext uri="{BB962C8B-B14F-4D97-AF65-F5344CB8AC3E}">
        <p14:creationId xmlns:p14="http://schemas.microsoft.com/office/powerpoint/2010/main" val="301372762"/>
      </p:ext>
    </p:extLst>
  </p:cSld>
</p:sld>
</file>

<file path=ppt/slides/slide16.xml><?xml version="1.0" encoding="utf-8"?>
<p:sld xmlns:p="http://schemas.openxmlformats.org/presentationml/2006/main">
  <p:cSld>
    <p:bg>
      <p:bgPr>
        <a:solidFill xmlns:a="http://schemas.openxmlformats.org/drawingml/2006/main">
          <a:srgbClr val="FAFAF5"/>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FB8E9EB-2814-4092-A1A1-D449F5DA3C8D}"/>
              </a:ext>
            </a:extLst>
          </p:cNvPr>
          <p:cNvSpPr>
            <a:spLocks xmlns:a="http://schemas.openxmlformats.org/drawingml/2006/main" noGrp="1"/>
          </p:cNvSpPr>
          <p:nvPr/>
        </p:nvSpPr>
        <p:spPr>
          <a:xfrm xmlns:a="http://schemas.openxmlformats.org/drawingml/2006/main">
            <a:off x="723900" y="619125"/>
            <a:ext cx="10744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450" b="1">
                <a:solidFill>
                  <a:srgbClr val="102D37"/>
                </a:solidFill>
                <a:latin typeface="Helvetica Neue"/>
                <a:ea typeface="Helvetica Neue"/>
                <a:cs typeface="Helvetica Neue"/>
              </a:defRPr>
            </a:pPr>
            <a:r>
              <a:rPr sz="3450" b="1">
                <a:solidFill>
                  <a:srgbClr val="102D37"/>
                </a:solidFill>
                <a:latin typeface="Helvetica Neue"/>
                <a:ea typeface="Helvetica Neue"/>
                <a:cs typeface="Helvetica Neue"/>
              </a:rPr>
              <a:t>Free learning resources</a:t>
            </a:r>
          </a:p>
        </p:txBody>
      </p:sp>
      <p:sp>
        <p:nvSpPr>
          <p:cNvPr id="2" name="">
            <a:extLst xmlns:a="http://schemas.openxmlformats.org/drawingml/2006/main">
              <a:ext uri="{FF2B5EF4-FFF2-40B4-BE49-F238E27FC236}">
                <a16:creationId xmlns:a16="http://schemas.microsoft.com/office/drawing/2014/main" id="{87C1D305-6D9D-410A-8BD7-22A01678B17F}"/>
              </a:ext>
            </a:extLst>
          </p:cNvPr>
          <p:cNvSpPr>
            <a:spLocks xmlns:a="http://schemas.openxmlformats.org/drawingml/2006/main" noGrp="1"/>
          </p:cNvSpPr>
          <p:nvPr/>
        </p:nvSpPr>
        <p:spPr>
          <a:xfrm xmlns:a="http://schemas.openxmlformats.org/drawingml/2006/main">
            <a:off x="723900" y="1952625"/>
            <a:ext cx="10668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Health Canada: opioid overdose and naloxone</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Public Health Agency of Canada: administration video</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CCOHS: workplace naloxone guidance</a:t>
            </a:r>
          </a:p>
          <a:p xmlns:a="http://schemas.openxmlformats.org/drawingml/2006/main">
            <a:pPr>
              <a:buNone/>
              <a:defRPr sz="2550" b="0">
                <a:solidFill>
                  <a:srgbClr val="102D37"/>
                </a:solidFill>
                <a:latin typeface="Helvetica Neue"/>
                <a:ea typeface="Helvetica Neue"/>
                <a:cs typeface="Helvetica Neue"/>
              </a:defRPr>
            </a:pPr>
            <a:r>
              <a:rPr sz="2550" b="0">
                <a:solidFill>
                  <a:srgbClr val="102D37"/>
                </a:solidFill>
                <a:latin typeface="Helvetica Neue"/>
                <a:ea typeface="Helvetica Neue"/>
                <a:cs typeface="Helvetica Neue"/>
              </a:rPr>
              <a:t>Canadian Red Cross: opioid poisoning response tips</a:t>
            </a:r>
          </a:p>
        </p:txBody>
      </p:sp>
      <p:sp>
        <p:nvSpPr>
          <p:cNvPr id="3" name="">
            <a:extLst xmlns:a="http://schemas.openxmlformats.org/drawingml/2006/main">
              <a:ext uri="{FF2B5EF4-FFF2-40B4-BE49-F238E27FC236}">
                <a16:creationId xmlns:a16="http://schemas.microsoft.com/office/drawing/2014/main" id="{C93464B9-7A48-4607-AE73-7E7AAA3C25AD}"/>
              </a:ext>
            </a:extLst>
          </p:cNvPr>
          <p:cNvSpPr>
            <a:spLocks xmlns:a="http://schemas.openxmlformats.org/drawingml/2006/main" noGrp="1"/>
          </p:cNvSpPr>
          <p:nvPr/>
        </p:nvSpPr>
        <p:spPr>
          <a:xfrm xmlns:a="http://schemas.openxmlformats.org/drawingml/2006/main">
            <a:off x="723900" y="56959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17685F"/>
                </a:solidFill>
                <a:latin typeface="Helvetica Neue"/>
                <a:ea typeface="Helvetica Neue"/>
                <a:cs typeface="Helvetica Neue"/>
              </a:defRPr>
            </a:pPr>
            <a:r>
              <a:rPr sz="1950" b="1">
                <a:solidFill>
                  <a:srgbClr val="17685F"/>
                </a:solidFill>
                <a:latin typeface="Helvetica Neue"/>
                <a:ea typeface="Helvetica Neue"/>
                <a:cs typeface="Helvetica Neue"/>
              </a:rPr>
              <a:t>Course information: therealdopeproject.com</a:t>
            </a:r>
          </a:p>
        </p:txBody>
      </p:sp>
      <p:sp>
        <p:nvSpPr>
          <p:cNvPr id="4" name="">
            <a:extLst xmlns:a="http://schemas.openxmlformats.org/drawingml/2006/main">
              <a:ext uri="{FF2B5EF4-FFF2-40B4-BE49-F238E27FC236}">
                <a16:creationId xmlns:a16="http://schemas.microsoft.com/office/drawing/2014/main" id="{2A0ADE67-078F-4365-8162-64CECBF2D8D9}"/>
              </a:ext>
            </a:extLst>
          </p:cNvPr>
          <p:cNvSpPr>
            <a:spLocks xmlns:a="http://schemas.openxmlformats.org/drawingml/2006/main" noGrp="1"/>
          </p:cNvSpPr>
          <p:nvPr/>
        </p:nvSpPr>
        <p:spPr>
          <a:xfrm xmlns:a="http://schemas.openxmlformats.org/drawingml/2006/main">
            <a:off x="11334750" y="64103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47779"/>
                </a:solidFill>
                <a:latin typeface="Helvetica Neue"/>
                <a:ea typeface="Helvetica Neue"/>
                <a:cs typeface="Helvetica Neue"/>
              </a:defRPr>
            </a:pPr>
            <a:r>
              <a:rPr sz="1200" b="0">
                <a:solidFill>
                  <a:srgbClr val="647779"/>
                </a:solidFill>
                <a:latin typeface="Helvetica Neue"/>
                <a:ea typeface="Helvetica Neue"/>
                <a:cs typeface="Helvetica Neue"/>
              </a:rPr>
              <a:t>16</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18aba9307b244e4"/>
          <a:stretch xmlns:a="http://schemas.openxmlformats.org/drawingml/2006/main"/>
        </p:blipFill>
        <p:spPr>
          <a:xfrm xmlns:a="http://schemas.openxmlformats.org/drawingml/2006/main">
            <a:off x="10287000" y="5334000"/>
            <a:ext cx="1428750" cy="952500"/>
          </a:xfrm>
          <a:prstGeom xmlns:a="http://schemas.openxmlformats.org/drawingml/2006/main" prst="rect">
            <a:avLst/>
          </a:prstGeom>
        </p:spPr>
      </p:pic>
    </p:spTree>
    <p:extLst>
      <p:ext uri="{BB962C8B-B14F-4D97-AF65-F5344CB8AC3E}">
        <p14:creationId xmlns:p14="http://schemas.microsoft.com/office/powerpoint/2010/main" val="12360436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2026-10-03T05:13:39.2510000Z</dcterms:created>
  <dcterms:modified xsi:type="dcterms:W3CDTF">2026-10-03T05:13:39.2510000Z</dcterms:modified>
</coreProperties>
</file>